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Economica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iygke2n90q2V79x731J1oguIkL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.fntdata"/><Relationship Id="rId20" Type="http://schemas.openxmlformats.org/officeDocument/2006/relationships/slide" Target="slides/slide15.xml"/><Relationship Id="rId42" Type="http://schemas.openxmlformats.org/officeDocument/2006/relationships/font" Target="fonts/Economica-boldItalic.fntdata"/><Relationship Id="rId41" Type="http://schemas.openxmlformats.org/officeDocument/2006/relationships/font" Target="fonts/Economica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7eabd8132_3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7eabd8132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1 - building of DB and API CRUD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2 - building of features for users, venue, bookings</a:t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eabd81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eabd81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Gorilla mux so we can route based on request method.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7b17be4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37b17be45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7b17be4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37b17be4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7b17be4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7b17be4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7b17be4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7b17be4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a781a71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a781a71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a781a71d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a781a71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a781a71d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a781a71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9f699c4d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9f699c4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7eabd813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7eabd813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GET Request giving </a:t>
            </a:r>
            <a:r>
              <a:rPr lang="en-US"/>
              <a:t>you</a:t>
            </a:r>
            <a:r>
              <a:rPr lang="en-US"/>
              <a:t> a map with Key PlotID and Values JSON Plot, which is PlotID, VenueName and Address respectively.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9f699c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9f699c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9f699c4d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9f699c4d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9f699c4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9f699c4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7eabd81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7eabd81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7eabd81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7eabd81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7eabd813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7eabd81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7eabd813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7eabd813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7eabd813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7eabd813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7eabd8132_4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7eabd8132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7eabd8132_4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7eabd813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9f699c4d8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9f699c4d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system is manual and slow. We want the community to have a responsive API and app to find available garden plots.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7eabd8132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system is manual and slow. We want the community to have a responsive API and app to find available garden plots.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is a potential to approach existing non government garden spaces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I.e Sky gardens in office buildings and also other private properties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g137eabd8132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7eabd8132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37eabd8132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https://www.nparks.gov.sg/gardening/allotment-gardens</a:t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7eabd8132_4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7eabd8132_4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is a lot of demand for garden plots and not enough supply.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Whether you’re a commercial building with a rooftop (sky gardens) , HDB, a condo, or even a landed property with a backyard, you can post your garden on our site and find someone to lease it.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hope to increase supply to meet demand and increase demand in the process as well.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1_Section 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" name="Google Shape;23;p14"/>
          <p:cNvGrpSpPr/>
          <p:nvPr/>
        </p:nvGrpSpPr>
        <p:grpSpPr>
          <a:xfrm>
            <a:off x="311700" y="0"/>
            <a:ext cx="1155434" cy="1180531"/>
            <a:chOff x="311700" y="0"/>
            <a:chExt cx="1155434" cy="1180531"/>
          </a:xfrm>
        </p:grpSpPr>
        <p:cxnSp>
          <p:nvCxnSpPr>
            <p:cNvPr id="24" name="Google Shape;24;p14"/>
            <p:cNvCxnSpPr/>
            <p:nvPr/>
          </p:nvCxnSpPr>
          <p:spPr>
            <a:xfrm>
              <a:off x="311700" y="0"/>
              <a:ext cx="0" cy="1003110"/>
            </a:xfrm>
            <a:prstGeom prst="straightConnector1">
              <a:avLst/>
            </a:prstGeom>
            <a:noFill/>
            <a:ln cap="flat" cmpd="sng" w="28575">
              <a:solidFill>
                <a:srgbClr val="148FA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4"/>
            <p:cNvCxnSpPr/>
            <p:nvPr/>
          </p:nvCxnSpPr>
          <p:spPr>
            <a:xfrm>
              <a:off x="311700" y="1003110"/>
              <a:ext cx="1155434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4"/>
            <p:cNvCxnSpPr/>
            <p:nvPr/>
          </p:nvCxnSpPr>
          <p:spPr>
            <a:xfrm>
              <a:off x="580030" y="232012"/>
              <a:ext cx="0" cy="948519"/>
            </a:xfrm>
            <a:prstGeom prst="straightConnector1">
              <a:avLst/>
            </a:prstGeom>
            <a:noFill/>
            <a:ln cap="flat" cmpd="sng" w="19050">
              <a:solidFill>
                <a:srgbClr val="148FA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4"/>
            <p:cNvCxnSpPr/>
            <p:nvPr/>
          </p:nvCxnSpPr>
          <p:spPr>
            <a:xfrm>
              <a:off x="580030" y="1180531"/>
              <a:ext cx="689212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" name="Google Shape;28;p14"/>
          <p:cNvGrpSpPr/>
          <p:nvPr/>
        </p:nvGrpSpPr>
        <p:grpSpPr>
          <a:xfrm>
            <a:off x="7949821" y="3336878"/>
            <a:ext cx="825691" cy="1050877"/>
            <a:chOff x="7949821" y="3336878"/>
            <a:chExt cx="825691" cy="1050877"/>
          </a:xfrm>
        </p:grpSpPr>
        <p:cxnSp>
          <p:nvCxnSpPr>
            <p:cNvPr id="29" name="Google Shape;29;p14"/>
            <p:cNvCxnSpPr/>
            <p:nvPr/>
          </p:nvCxnSpPr>
          <p:spPr>
            <a:xfrm>
              <a:off x="8775510" y="3336878"/>
              <a:ext cx="0" cy="1050877"/>
            </a:xfrm>
            <a:prstGeom prst="straightConnector1">
              <a:avLst/>
            </a:prstGeom>
            <a:noFill/>
            <a:ln cap="flat" cmpd="sng" w="28575">
              <a:solidFill>
                <a:srgbClr val="148FA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4"/>
            <p:cNvCxnSpPr/>
            <p:nvPr/>
          </p:nvCxnSpPr>
          <p:spPr>
            <a:xfrm rot="10800000">
              <a:off x="7949821" y="4380931"/>
              <a:ext cx="825691" cy="0"/>
            </a:xfrm>
            <a:prstGeom prst="straightConnector1">
              <a:avLst/>
            </a:prstGeom>
            <a:noFill/>
            <a:ln cap="flat" cmpd="sng" w="9525">
              <a:solidFill>
                <a:srgbClr val="148FA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5" name="Google Shape;85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7eabd8132_3_14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g137eabd8132_3_14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g137eabd8132_3_1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g137eabd8132_3_144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05" name="Google Shape;105;g137eabd8132_3_1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4325" lvl="3" marL="1828800" rtl="0"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4pPr>
            <a:lvl5pPr indent="-314325" lvl="4" marL="2286000" rtl="0"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g137eabd8132_3_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" name="Google Shape;40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" name="Google Shape;59;p19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" name="Google Shape;61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7" name="Google Shape;77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8" name="Google Shape;78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rgbClr val="FAFAFA"/>
            </a:gs>
            <a:gs pos="100000">
              <a:srgbClr val="CECECE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3"/>
          <p:cNvSpPr txBox="1"/>
          <p:nvPr/>
        </p:nvSpPr>
        <p:spPr>
          <a:xfrm>
            <a:off x="1341399" y="4767263"/>
            <a:ext cx="3737177" cy="369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1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Continuing Education &amp; Training (CET)</a:t>
            </a:r>
            <a:endParaRPr b="0" i="0" sz="16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56383" y="4364844"/>
            <a:ext cx="1024094" cy="1024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13"/>
          <p:cNvGrpSpPr/>
          <p:nvPr/>
        </p:nvGrpSpPr>
        <p:grpSpPr>
          <a:xfrm>
            <a:off x="311700" y="0"/>
            <a:ext cx="1155434" cy="1180531"/>
            <a:chOff x="311700" y="0"/>
            <a:chExt cx="1155434" cy="1180531"/>
          </a:xfrm>
        </p:grpSpPr>
        <p:cxnSp>
          <p:nvCxnSpPr>
            <p:cNvPr id="14" name="Google Shape;14;p13"/>
            <p:cNvCxnSpPr/>
            <p:nvPr/>
          </p:nvCxnSpPr>
          <p:spPr>
            <a:xfrm>
              <a:off x="311700" y="0"/>
              <a:ext cx="0" cy="1003110"/>
            </a:xfrm>
            <a:prstGeom prst="straightConnector1">
              <a:avLst/>
            </a:prstGeom>
            <a:noFill/>
            <a:ln cap="flat" cmpd="sng" w="28575">
              <a:solidFill>
                <a:srgbClr val="148FA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3"/>
            <p:cNvCxnSpPr/>
            <p:nvPr/>
          </p:nvCxnSpPr>
          <p:spPr>
            <a:xfrm>
              <a:off x="311700" y="1003110"/>
              <a:ext cx="1155434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3"/>
            <p:cNvCxnSpPr/>
            <p:nvPr/>
          </p:nvCxnSpPr>
          <p:spPr>
            <a:xfrm>
              <a:off x="580030" y="232012"/>
              <a:ext cx="0" cy="948519"/>
            </a:xfrm>
            <a:prstGeom prst="straightConnector1">
              <a:avLst/>
            </a:prstGeom>
            <a:noFill/>
            <a:ln cap="flat" cmpd="sng" w="19050">
              <a:solidFill>
                <a:srgbClr val="148FA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3"/>
            <p:cNvCxnSpPr/>
            <p:nvPr/>
          </p:nvCxnSpPr>
          <p:spPr>
            <a:xfrm>
              <a:off x="580030" y="1180531"/>
              <a:ext cx="689212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8" name="Google Shape;1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6" y="4686277"/>
            <a:ext cx="1384371" cy="457223"/>
          </a:xfrm>
          <a:prstGeom prst="rect">
            <a:avLst/>
          </a:prstGeom>
          <a:noFill/>
          <a:ln>
            <a:noFill/>
          </a:ln>
        </p:spPr>
      </p:pic>
      <p:sp>
        <p:nvSpPr>
          <p:cNvPr descr="{&quot;HashCode&quot;:1997578958,&quot;Placement&quot;:&quot;Header&quot;,&quot;Top&quot;:0.0,&quot;Left&quot;:0.0,&quot;SlideWidth&quot;:720,&quot;SlideHeight&quot;:405}" id="19" name="Google Shape;19;p13"/>
          <p:cNvSpPr txBox="1"/>
          <p:nvPr/>
        </p:nvSpPr>
        <p:spPr>
          <a:xfrm>
            <a:off x="0" y="0"/>
            <a:ext cx="1691009" cy="279435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Official Open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eabd8132_3_84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8761D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/>
              <a:t>GoSchool Run 5</a:t>
            </a:r>
            <a:endParaRPr b="1"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Group 3</a:t>
            </a:r>
            <a:endParaRPr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2" name="Google Shape;112;g137eabd8132_3_84"/>
          <p:cNvPicPr preferRelativeResize="0"/>
          <p:nvPr/>
        </p:nvPicPr>
        <p:blipFill rotWithShape="1">
          <a:blip r:embed="rId3">
            <a:alphaModFix/>
          </a:blip>
          <a:srcRect b="6476" l="21265" r="22475" t="6710"/>
          <a:stretch/>
        </p:blipFill>
        <p:spPr>
          <a:xfrm>
            <a:off x="852275" y="762275"/>
            <a:ext cx="3127050" cy="361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74220" y="3081315"/>
            <a:ext cx="1066800" cy="8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/>
          <p:nvPr/>
        </p:nvSpPr>
        <p:spPr>
          <a:xfrm>
            <a:off x="1584280" y="3158140"/>
            <a:ext cx="6172200" cy="685800"/>
          </a:xfrm>
          <a:prstGeom prst="chevron">
            <a:avLst>
              <a:gd fmla="val 50000" name="adj"/>
            </a:avLst>
          </a:prstGeom>
          <a:solidFill>
            <a:srgbClr val="6095C9"/>
          </a:solidFill>
          <a:ln cap="flat" cmpd="sng" w="25400">
            <a:solidFill>
              <a:srgbClr val="4972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1"/>
          <p:cNvSpPr/>
          <p:nvPr/>
        </p:nvSpPr>
        <p:spPr>
          <a:xfrm rot="5400000">
            <a:off x="2455196" y="2853980"/>
            <a:ext cx="838188" cy="2285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8655" y="0"/>
                </a:lnTo>
                <a:lnTo>
                  <a:pt x="21600" y="10800"/>
                </a:lnTo>
                <a:lnTo>
                  <a:pt x="1865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9A14D"/>
          </a:solidFill>
          <a:ln cap="flat" cmpd="sng" w="25400">
            <a:solidFill>
              <a:srgbClr val="617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1"/>
          <p:cNvSpPr/>
          <p:nvPr/>
        </p:nvSpPr>
        <p:spPr>
          <a:xfrm rot="5400000">
            <a:off x="3991245" y="2853980"/>
            <a:ext cx="838188" cy="2285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8655" y="0"/>
                </a:lnTo>
                <a:lnTo>
                  <a:pt x="21600" y="10800"/>
                </a:lnTo>
                <a:lnTo>
                  <a:pt x="1865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9A14D"/>
          </a:solidFill>
          <a:ln cap="flat" cmpd="sng" w="25400">
            <a:solidFill>
              <a:srgbClr val="617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 rot="5400000">
            <a:off x="7494930" y="2853965"/>
            <a:ext cx="838201" cy="228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8655" y="0"/>
                </a:lnTo>
                <a:lnTo>
                  <a:pt x="21600" y="10800"/>
                </a:lnTo>
                <a:lnTo>
                  <a:pt x="1865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9A14D"/>
          </a:solidFill>
          <a:ln cap="flat" cmpd="sng" w="25400">
            <a:solidFill>
              <a:srgbClr val="617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6767177" y="1883894"/>
            <a:ext cx="229370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Complete!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1389577" y="2559350"/>
            <a:ext cx="1299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Ideation</a:t>
            </a:r>
            <a:endParaRPr/>
          </a:p>
        </p:txBody>
      </p:sp>
      <p:sp>
        <p:nvSpPr>
          <p:cNvPr id="212" name="Google Shape;212;p11"/>
          <p:cNvSpPr/>
          <p:nvPr/>
        </p:nvSpPr>
        <p:spPr>
          <a:xfrm>
            <a:off x="3075150" y="2559350"/>
            <a:ext cx="1597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1</a:t>
            </a:r>
            <a:endParaRPr sz="2600"/>
          </a:p>
        </p:txBody>
      </p:sp>
      <p:sp>
        <p:nvSpPr>
          <p:cNvPr id="213" name="Google Shape;213;p11"/>
          <p:cNvSpPr/>
          <p:nvPr/>
        </p:nvSpPr>
        <p:spPr>
          <a:xfrm>
            <a:off x="4594650" y="2559350"/>
            <a:ext cx="1299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2 </a:t>
            </a:r>
            <a:endParaRPr/>
          </a:p>
        </p:txBody>
      </p:sp>
      <p:sp>
        <p:nvSpPr>
          <p:cNvPr id="214" name="Google Shape;214;p11"/>
          <p:cNvSpPr/>
          <p:nvPr/>
        </p:nvSpPr>
        <p:spPr>
          <a:xfrm>
            <a:off x="1934150" y="3253400"/>
            <a:ext cx="1017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Days</a:t>
            </a:r>
            <a:endParaRPr sz="2300"/>
          </a:p>
        </p:txBody>
      </p:sp>
      <p:sp>
        <p:nvSpPr>
          <p:cNvPr id="215" name="Google Shape;215;p11"/>
          <p:cNvSpPr/>
          <p:nvPr/>
        </p:nvSpPr>
        <p:spPr>
          <a:xfrm>
            <a:off x="3075155" y="3253390"/>
            <a:ext cx="1017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1st wk</a:t>
            </a:r>
            <a:endParaRPr sz="900"/>
          </a:p>
        </p:txBody>
      </p:sp>
      <p:sp>
        <p:nvSpPr>
          <p:cNvPr id="216" name="Google Shape;216;p11"/>
          <p:cNvSpPr/>
          <p:nvPr/>
        </p:nvSpPr>
        <p:spPr>
          <a:xfrm>
            <a:off x="4572005" y="3253390"/>
            <a:ext cx="1017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2nd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wk</a:t>
            </a:r>
            <a:endParaRPr sz="900"/>
          </a:p>
        </p:txBody>
      </p:sp>
      <p:sp>
        <p:nvSpPr>
          <p:cNvPr id="217" name="Google Shape;217;p11"/>
          <p:cNvSpPr/>
          <p:nvPr/>
        </p:nvSpPr>
        <p:spPr>
          <a:xfrm rot="5400000">
            <a:off x="5527295" y="2853980"/>
            <a:ext cx="838188" cy="2285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8655" y="0"/>
                </a:lnTo>
                <a:lnTo>
                  <a:pt x="21600" y="10800"/>
                </a:lnTo>
                <a:lnTo>
                  <a:pt x="1865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9A14D"/>
          </a:solidFill>
          <a:ln cap="flat" cmpd="sng" w="25400">
            <a:solidFill>
              <a:srgbClr val="617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6131505" y="3253390"/>
            <a:ext cx="1017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Days</a:t>
            </a:r>
            <a:endParaRPr sz="900"/>
          </a:p>
        </p:txBody>
      </p:sp>
      <p:sp>
        <p:nvSpPr>
          <p:cNvPr id="219" name="Google Shape;219;p11"/>
          <p:cNvSpPr/>
          <p:nvPr/>
        </p:nvSpPr>
        <p:spPr>
          <a:xfrm>
            <a:off x="6131490" y="2559350"/>
            <a:ext cx="1299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prep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7eabd8132_0_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Technologies Used</a:t>
            </a:r>
            <a:endParaRPr/>
          </a:p>
        </p:txBody>
      </p:sp>
      <p:sp>
        <p:nvSpPr>
          <p:cNvPr id="225" name="Google Shape;225;g137eabd8132_0_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0022" lvl="1" marL="51435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Languages: Go, HTML, CSS</a:t>
            </a:r>
            <a:endParaRPr/>
          </a:p>
          <a:p>
            <a:pPr indent="-180022" lvl="1" marL="51435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Libraries: Gorilla Mux, Crypto, Go MySQL Driver, Bootstrap</a:t>
            </a:r>
            <a:endParaRPr/>
          </a:p>
          <a:p>
            <a:pPr indent="-180022" lvl="1" marL="51435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Tools: Git, GitHub, Docker, MySQL Workbench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7b17be45c_0_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Overall Architecture</a:t>
            </a:r>
            <a:endParaRPr/>
          </a:p>
        </p:txBody>
      </p:sp>
      <p:pic>
        <p:nvPicPr>
          <p:cNvPr id="231" name="Google Shape;231;g137b17be45c_0_40"/>
          <p:cNvPicPr preferRelativeResize="0"/>
          <p:nvPr/>
        </p:nvPicPr>
        <p:blipFill rotWithShape="1">
          <a:blip r:embed="rId3">
            <a:alphaModFix/>
          </a:blip>
          <a:srcRect b="30490" l="0" r="0" t="34524"/>
          <a:stretch/>
        </p:blipFill>
        <p:spPr>
          <a:xfrm>
            <a:off x="457200" y="1690050"/>
            <a:ext cx="8229600" cy="22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7b17be45c_0_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Database</a:t>
            </a:r>
            <a:endParaRPr/>
          </a:p>
        </p:txBody>
      </p:sp>
      <p:pic>
        <p:nvPicPr>
          <p:cNvPr id="237" name="Google Shape;237;g137b17be45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011" y="1091222"/>
            <a:ext cx="7209978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37b17be45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950" y="4071388"/>
            <a:ext cx="914400" cy="47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37b17be45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950" y="1438408"/>
            <a:ext cx="914401" cy="4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7b17be45c_0_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pic>
        <p:nvPicPr>
          <p:cNvPr id="245" name="Google Shape;245;g137b17be45c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38" y="1385570"/>
            <a:ext cx="4572000" cy="237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37b17be45c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137" y="1587561"/>
            <a:ext cx="4156462" cy="196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7b17be45c_0_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of API</a:t>
            </a:r>
            <a:endParaRPr/>
          </a:p>
        </p:txBody>
      </p:sp>
      <p:sp>
        <p:nvSpPr>
          <p:cNvPr id="252" name="Google Shape;252;g137b17be45c_0_6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Plot API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 all plots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GET, POST, PUT, or DELETE one plot by PlotID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 all venues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 plots by VenueName</a:t>
            </a:r>
            <a:endParaRPr/>
          </a:p>
        </p:txBody>
      </p:sp>
      <p:sp>
        <p:nvSpPr>
          <p:cNvPr id="253" name="Google Shape;253;g137b17be45c_0_6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Booking API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 all bookings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 bookings by Username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 bookings by PlotID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GET, POST, PUT, DELETE, or PATCH one booking by BookingID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a781a71d0_0_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</a:t>
            </a:r>
            <a:r>
              <a:rPr lang="en-US"/>
              <a:t> Database</a:t>
            </a:r>
            <a:endParaRPr/>
          </a:p>
        </p:txBody>
      </p:sp>
      <p:sp>
        <p:nvSpPr>
          <p:cNvPr id="259" name="Google Shape;259;g13a781a71d0_0_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Username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Display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Password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Email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a781a71d0_0_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features</a:t>
            </a:r>
            <a:endParaRPr/>
          </a:p>
        </p:txBody>
      </p:sp>
      <p:sp>
        <p:nvSpPr>
          <p:cNvPr id="265" name="Google Shape;265;g13a781a71d0_0_1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Password has verification criteria to prevent cracking of password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Password is stored as a hash in our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Upon logging in, a cookie is created. Cookies are checked when a request is made, so it prevents users from accessing pages if they are not logged in. 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a781a71d0_0_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features</a:t>
            </a:r>
            <a:endParaRPr/>
          </a:p>
        </p:txBody>
      </p:sp>
      <p:sp>
        <p:nvSpPr>
          <p:cNvPr id="271" name="Google Shape;271;g13a781a71d0_0_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View all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Delete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Edit user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9f699c4d8_0_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Plots Table</a:t>
            </a:r>
            <a:endParaRPr/>
          </a:p>
        </p:txBody>
      </p:sp>
      <p:sp>
        <p:nvSpPr>
          <p:cNvPr id="277" name="Google Shape;277;g139f699c4d8_0_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Around 2200 plots to </a:t>
            </a:r>
            <a:r>
              <a:rPr lang="en-US"/>
              <a:t>manage.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Columns planned are :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PlotID, VenueName, Address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g139f699c4d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350" y="693350"/>
            <a:ext cx="4271200" cy="37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>
            <p:ph type="title"/>
          </p:nvPr>
        </p:nvSpPr>
        <p:spPr>
          <a:xfrm>
            <a:off x="311700" y="17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/>
              <a:t>Our</a:t>
            </a:r>
            <a:r>
              <a:rPr lang="en-US"/>
              <a:t> members and contributions</a:t>
            </a:r>
            <a:endParaRPr/>
          </a:p>
        </p:txBody>
      </p:sp>
      <p:sp>
        <p:nvSpPr>
          <p:cNvPr id="118" name="Google Shape;118;p3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Evin Woon - User Database, Account creation, Log in authentication, Cookie security</a:t>
            </a:r>
            <a:endParaRPr/>
          </a:p>
          <a:p>
            <a:pPr indent="-171450" lvl="0" marL="17145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Victor Lin - Bookings database, bookings API, bookings client pages, user dashboard page, and plot filtering by dates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Alexander Wong - Venue/Plot Database, Venue/Plot API, venue pages, logging, </a:t>
            </a:r>
            <a:r>
              <a:rPr lang="en-US"/>
              <a:t>diagrams/high lvl plan</a:t>
            </a:r>
            <a:endParaRPr/>
          </a:p>
          <a:p>
            <a:pPr indent="-171450" lvl="0" marL="17145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Azri Rahmat - Venue API/ User API, Front-end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7eabd8132_5_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Plots API</a:t>
            </a:r>
            <a:endParaRPr/>
          </a:p>
        </p:txBody>
      </p:sp>
      <p:pic>
        <p:nvPicPr>
          <p:cNvPr id="284" name="Google Shape;284;g137eabd8132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577" y="273851"/>
            <a:ext cx="5219775" cy="430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9f699c4d8_0_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Plots API cont.</a:t>
            </a:r>
            <a:endParaRPr/>
          </a:p>
        </p:txBody>
      </p:sp>
      <p:pic>
        <p:nvPicPr>
          <p:cNvPr id="290" name="Google Shape;290;g139f699c4d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53" y="1268054"/>
            <a:ext cx="5579925" cy="3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9f699c4d8_0_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Plots: Client Interaction</a:t>
            </a:r>
            <a:endParaRPr/>
          </a:p>
        </p:txBody>
      </p:sp>
      <p:sp>
        <p:nvSpPr>
          <p:cNvPr id="296" name="Google Shape;296;g139f699c4d8_0_18"/>
          <p:cNvSpPr txBox="1"/>
          <p:nvPr>
            <p:ph idx="1" type="body"/>
          </p:nvPr>
        </p:nvSpPr>
        <p:spPr>
          <a:xfrm>
            <a:off x="586200" y="1355075"/>
            <a:ext cx="78330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/>
              <a:t>Viewing All Venues</a:t>
            </a:r>
            <a:endParaRPr sz="2000"/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-"/>
            </a:pPr>
            <a:r>
              <a:rPr lang="en-US" sz="2000"/>
              <a:t>Sorts all the venues from the map before placing on display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2000"/>
              <a:t>Users can click on the venue to view all plots of a venue</a:t>
            </a:r>
            <a:endParaRPr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/>
              <a:t>View all Plots of a Venue</a:t>
            </a:r>
            <a:endParaRPr sz="2000"/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-"/>
            </a:pPr>
            <a:r>
              <a:rPr lang="en-US" sz="2000"/>
              <a:t>Users can view all plots of a venue.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2000"/>
              <a:t>Can filter based on what dates they want.</a:t>
            </a:r>
            <a:endParaRPr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/>
              <a:t>Both use quicksort to list from their respective maps.</a:t>
            </a:r>
            <a:endParaRPr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9f699c4d8_0_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Plots : Admin Interaction</a:t>
            </a:r>
            <a:endParaRPr/>
          </a:p>
        </p:txBody>
      </p:sp>
      <p:sp>
        <p:nvSpPr>
          <p:cNvPr id="302" name="Google Shape;302;g139f699c4d8_0_25"/>
          <p:cNvSpPr txBox="1"/>
          <p:nvPr>
            <p:ph idx="1" type="body"/>
          </p:nvPr>
        </p:nvSpPr>
        <p:spPr>
          <a:xfrm>
            <a:off x="628650" y="1369225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Adding or Editing Plot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Requiring input of PlotID, VenueName and Address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sends a PUT request to the API to add/edit a plot’s venue/address details based on PlotID match.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Delete Plot 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Select from a dropdown menu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DELETE request based on PlotID match.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Logging these entries in a .log file, documenting date, time and action.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7eabd8132_0_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Bookings Table</a:t>
            </a:r>
            <a:endParaRPr/>
          </a:p>
        </p:txBody>
      </p:sp>
      <p:sp>
        <p:nvSpPr>
          <p:cNvPr id="308" name="Google Shape;308;g137eabd8132_0_1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BookingID (primary key, auto-increment)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PlotID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EndDate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LeaseCompleted (bool)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7eabd8132_0_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Booking API</a:t>
            </a:r>
            <a:endParaRPr/>
          </a:p>
        </p:txBody>
      </p:sp>
      <p:sp>
        <p:nvSpPr>
          <p:cNvPr id="314" name="Google Shape;314;g137eabd8132_0_5"/>
          <p:cNvSpPr txBox="1"/>
          <p:nvPr>
            <p:ph idx="1" type="body"/>
          </p:nvPr>
        </p:nvSpPr>
        <p:spPr>
          <a:xfrm>
            <a:off x="628650" y="1216825"/>
            <a:ext cx="7886700" cy="343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/>
              <a:t>Routes</a:t>
            </a:r>
            <a:endParaRPr sz="2000"/>
          </a:p>
          <a:p>
            <a:pPr indent="-328453" lvl="0" marL="457200" rtl="0" algn="l">
              <a:spcBef>
                <a:spcPts val="750"/>
              </a:spcBef>
              <a:spcAft>
                <a:spcPts val="0"/>
              </a:spcAft>
              <a:buSzPct val="85000"/>
              <a:buChar char="•"/>
            </a:pPr>
            <a:r>
              <a:rPr lang="en-US" sz="2000"/>
              <a:t>/api/v1/bookings, getHandler</a:t>
            </a:r>
            <a:endParaRPr sz="20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85000"/>
              <a:buChar char="•"/>
            </a:pPr>
            <a:r>
              <a:rPr lang="en-US" sz="2000"/>
              <a:t>/api/v1/bookings/user/{Username}</a:t>
            </a:r>
            <a:r>
              <a:rPr lang="en-US" sz="2000"/>
              <a:t>, getHandler</a:t>
            </a:r>
            <a:endParaRPr sz="20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85000"/>
              <a:buChar char="•"/>
            </a:pPr>
            <a:r>
              <a:rPr lang="en-US" sz="2000"/>
              <a:t>/api/v1/bookings/plot/{PlotID}</a:t>
            </a:r>
            <a:r>
              <a:rPr lang="en-US" sz="2000"/>
              <a:t>, getHandler</a:t>
            </a:r>
            <a:endParaRPr sz="20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85000"/>
              <a:buChar char="•"/>
            </a:pPr>
            <a:r>
              <a:rPr lang="en-US" sz="2000"/>
              <a:t>/api/v1/bookings/booking/{BookingID}</a:t>
            </a:r>
            <a:r>
              <a:rPr lang="en-US" sz="2000"/>
              <a:t>, bookingHandler</a:t>
            </a:r>
            <a:endParaRPr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/>
              <a:t>Handlers</a:t>
            </a:r>
            <a:endParaRPr sz="2000"/>
          </a:p>
          <a:p>
            <a:pPr indent="-328453" lvl="0" marL="457200" rtl="0" algn="l">
              <a:spcBef>
                <a:spcPts val="750"/>
              </a:spcBef>
              <a:spcAft>
                <a:spcPts val="0"/>
              </a:spcAft>
              <a:buSzPct val="85000"/>
              <a:buChar char="•"/>
            </a:pPr>
            <a:r>
              <a:rPr lang="en-US" sz="2000"/>
              <a:t>getHandler - handles GET requests of multiple bookings depending on URL parameters received</a:t>
            </a:r>
            <a:endParaRPr sz="20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85000"/>
              <a:buChar char="•"/>
            </a:pPr>
            <a:r>
              <a:rPr lang="en-US" sz="2000"/>
              <a:t>bookingHandler - handles GET, POST, PUT, PATCH, and DELETE for one specific booking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GET - returns 404 if booking/username/plot is not found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POST/PUT - checks if desired date range is available for plot; start date has to be before end date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PATCH - only on-going leases can be marked as completed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DELETE - only delete a lease that is on-going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7eabd8132_0_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</a:t>
            </a:r>
            <a:endParaRPr/>
          </a:p>
        </p:txBody>
      </p:sp>
      <p:sp>
        <p:nvSpPr>
          <p:cNvPr id="320" name="Google Shape;320;g137eabd8132_0_16"/>
          <p:cNvSpPr txBox="1"/>
          <p:nvPr>
            <p:ph idx="1" type="body"/>
          </p:nvPr>
        </p:nvSpPr>
        <p:spPr>
          <a:xfrm>
            <a:off x="628650" y="1216826"/>
            <a:ext cx="7886700" cy="354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New Booking, Edit Booking, and User Dashboard templates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Concurrency and goroutines are used where applicable. For example, new booking template needs to pull user information, booking information, and plot information, so all three are done concurrently.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Cookies are used to determine user and login status.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DeleteBooking and CompleteBooking functions can be accessed on the Edit Booking and User Dashboard templates, respectively.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 the View Venue Plots template, there is a filter that allows the user to choose a date range and filter out plots that are not available.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"/>
          <p:cNvSpPr txBox="1"/>
          <p:nvPr>
            <p:ph type="title"/>
          </p:nvPr>
        </p:nvSpPr>
        <p:spPr>
          <a:xfrm>
            <a:off x="3752850" y="1744504"/>
            <a:ext cx="1794510" cy="1135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7eabd8132_3_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Application Flow</a:t>
            </a:r>
            <a:endParaRPr/>
          </a:p>
        </p:txBody>
      </p:sp>
      <p:pic>
        <p:nvPicPr>
          <p:cNvPr id="331" name="Google Shape;331;g137eabd8132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86969"/>
            <a:ext cx="7279034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7eabd8132_3_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Application Flow</a:t>
            </a:r>
            <a:endParaRPr/>
          </a:p>
        </p:txBody>
      </p:sp>
      <p:pic>
        <p:nvPicPr>
          <p:cNvPr id="337" name="Google Shape;337;g137eabd8132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26" y="1268050"/>
            <a:ext cx="6846999" cy="32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eabd8132_4_10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current problem?</a:t>
            </a:r>
            <a:endParaRPr/>
          </a:p>
        </p:txBody>
      </p:sp>
      <p:cxnSp>
        <p:nvCxnSpPr>
          <p:cNvPr id="124" name="Google Shape;124;g137eabd8132_4_108"/>
          <p:cNvCxnSpPr/>
          <p:nvPr/>
        </p:nvCxnSpPr>
        <p:spPr>
          <a:xfrm>
            <a:off x="4364550" y="1242375"/>
            <a:ext cx="414900" cy="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g137eabd8132_4_108"/>
          <p:cNvSpPr txBox="1"/>
          <p:nvPr/>
        </p:nvSpPr>
        <p:spPr>
          <a:xfrm>
            <a:off x="520125" y="1337525"/>
            <a:ext cx="68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g137eabd8132_4_108"/>
          <p:cNvPicPr preferRelativeResize="0"/>
          <p:nvPr/>
        </p:nvPicPr>
        <p:blipFill rotWithShape="1">
          <a:blip r:embed="rId3">
            <a:alphaModFix/>
          </a:blip>
          <a:srcRect b="12733" l="21034" r="22098" t="16051"/>
          <a:stretch/>
        </p:blipFill>
        <p:spPr>
          <a:xfrm>
            <a:off x="237650" y="1050825"/>
            <a:ext cx="3988851" cy="37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37eabd8132_4_108"/>
          <p:cNvPicPr preferRelativeResize="0"/>
          <p:nvPr/>
        </p:nvPicPr>
        <p:blipFill rotWithShape="1">
          <a:blip r:embed="rId4">
            <a:alphaModFix/>
          </a:blip>
          <a:srcRect b="14618" l="21286" r="22741" t="16391"/>
          <a:stretch/>
        </p:blipFill>
        <p:spPr>
          <a:xfrm>
            <a:off x="4226500" y="965787"/>
            <a:ext cx="3988851" cy="3687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g137eabd8132_4_108"/>
          <p:cNvGrpSpPr/>
          <p:nvPr/>
        </p:nvGrpSpPr>
        <p:grpSpPr>
          <a:xfrm>
            <a:off x="1205910" y="1718959"/>
            <a:ext cx="6117612" cy="2714831"/>
            <a:chOff x="1270257" y="2234726"/>
            <a:chExt cx="5479768" cy="2048465"/>
          </a:xfrm>
        </p:grpSpPr>
        <p:pic>
          <p:nvPicPr>
            <p:cNvPr id="129" name="Google Shape;129;g137eabd8132_4_10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6950" y="2234726"/>
              <a:ext cx="5323075" cy="15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g137eabd8132_4_10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47480">
              <a:off x="1293226" y="3058100"/>
              <a:ext cx="3599923" cy="114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Limitations of the project</a:t>
            </a:r>
            <a:endParaRPr/>
          </a:p>
        </p:txBody>
      </p:sp>
      <p:sp>
        <p:nvSpPr>
          <p:cNvPr id="343" name="Google Shape;343;p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Limitations #1: This is a community driven initiative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Limitations #2: New plots added need to vetted by admins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Future improvements of the project</a:t>
            </a:r>
            <a:endParaRPr/>
          </a:p>
        </p:txBody>
      </p:sp>
      <p:sp>
        <p:nvSpPr>
          <p:cNvPr id="349" name="Google Shape;349;p1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Any user can post their own garden plots for rental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Secure API with API key for either user/administrative purpose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Search/filter by Region/Postal Code in venues page</a:t>
            </a:r>
            <a:endParaRPr/>
          </a:p>
          <a:p>
            <a:pPr indent="-1524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HTTPS to secure transfer of data from client side to Database</a:t>
            </a:r>
            <a:endParaRPr/>
          </a:p>
          <a:p>
            <a:pPr indent="-1524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Singpass myinfo verification to control unique new user traffic</a:t>
            </a:r>
            <a:endParaRPr/>
          </a:p>
          <a:p>
            <a:pPr indent="-1524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Deleting a Venue Plot ID will need to cancel all existing bookings and notify the users affected.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7eabd8132_4_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MVP </a:t>
            </a:r>
            <a:endParaRPr/>
          </a:p>
        </p:txBody>
      </p:sp>
      <p:cxnSp>
        <p:nvCxnSpPr>
          <p:cNvPr id="355" name="Google Shape;355;g137eabd8132_4_1"/>
          <p:cNvCxnSpPr/>
          <p:nvPr/>
        </p:nvCxnSpPr>
        <p:spPr>
          <a:xfrm>
            <a:off x="4364550" y="1242375"/>
            <a:ext cx="414900" cy="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g137eabd8132_4_1"/>
          <p:cNvSpPr txBox="1"/>
          <p:nvPr/>
        </p:nvSpPr>
        <p:spPr>
          <a:xfrm>
            <a:off x="520125" y="1337525"/>
            <a:ext cx="6803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Beyond garden plots, we can also lease space for hydroponics, insect farming, aquaculture, aquaponics, etc.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We can include educational content for people who need more information on community gardening.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We can set up a system to showcase shop owners to sell products and supplies needed for community gardening.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9f699c4d8_0_35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8761D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/>
              <a:t>Thank</a:t>
            </a:r>
            <a:r>
              <a:rPr b="1" lang="en-US" sz="2400"/>
              <a:t> you!</a:t>
            </a:r>
            <a:endParaRPr b="1"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/>
              <a:t>GoSchool Run 5</a:t>
            </a:r>
            <a:endParaRPr b="1"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Group 3</a:t>
            </a:r>
            <a:endParaRPr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62" name="Google Shape;362;g139f699c4d8_0_35"/>
          <p:cNvPicPr preferRelativeResize="0"/>
          <p:nvPr/>
        </p:nvPicPr>
        <p:blipFill rotWithShape="1">
          <a:blip r:embed="rId3">
            <a:alphaModFix/>
          </a:blip>
          <a:srcRect b="6476" l="21265" r="22475" t="6710"/>
          <a:stretch/>
        </p:blipFill>
        <p:spPr>
          <a:xfrm>
            <a:off x="852275" y="762275"/>
            <a:ext cx="3127050" cy="361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What is the current problem?</a:t>
            </a: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7112" l="25893" r="7199" t="9892"/>
          <a:stretch/>
        </p:blipFill>
        <p:spPr>
          <a:xfrm rot="-3">
            <a:off x="676975" y="1205476"/>
            <a:ext cx="3346399" cy="343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 b="5302" l="25950" r="7779" t="8889"/>
          <a:stretch/>
        </p:blipFill>
        <p:spPr>
          <a:xfrm>
            <a:off x="4165750" y="1205475"/>
            <a:ext cx="3763149" cy="35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273511">
            <a:off x="1704690" y="2643583"/>
            <a:ext cx="3016319" cy="157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273511">
            <a:off x="5049108" y="1860676"/>
            <a:ext cx="3917035" cy="204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7eabd8132_4_8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What is the current problem?</a:t>
            </a:r>
            <a:endParaRPr/>
          </a:p>
        </p:txBody>
      </p:sp>
      <p:pic>
        <p:nvPicPr>
          <p:cNvPr id="145" name="Google Shape;145;g137eabd8132_4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49" y="1115625"/>
            <a:ext cx="1660200" cy="166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" name="Google Shape;146;g137eabd8132_4_86"/>
          <p:cNvPicPr preferRelativeResize="0"/>
          <p:nvPr/>
        </p:nvPicPr>
        <p:blipFill rotWithShape="1">
          <a:blip r:embed="rId4">
            <a:alphaModFix/>
          </a:blip>
          <a:srcRect b="27876" l="11701" r="9762" t="14741"/>
          <a:stretch/>
        </p:blipFill>
        <p:spPr>
          <a:xfrm>
            <a:off x="3546663" y="1328878"/>
            <a:ext cx="1475700" cy="136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" name="Google Shape;147;g137eabd8132_4_86"/>
          <p:cNvPicPr preferRelativeResize="0"/>
          <p:nvPr/>
        </p:nvPicPr>
        <p:blipFill rotWithShape="1">
          <a:blip r:embed="rId5">
            <a:alphaModFix/>
          </a:blip>
          <a:srcRect b="22467" l="23850" r="36339" t="36374"/>
          <a:stretch/>
        </p:blipFill>
        <p:spPr>
          <a:xfrm>
            <a:off x="6863275" y="1274875"/>
            <a:ext cx="1312500" cy="147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8" name="Google Shape;148;g137eabd8132_4_86"/>
          <p:cNvSpPr txBox="1"/>
          <p:nvPr>
            <p:ph idx="1" type="body"/>
          </p:nvPr>
        </p:nvSpPr>
        <p:spPr>
          <a:xfrm>
            <a:off x="962250" y="2781300"/>
            <a:ext cx="993000" cy="53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</a:rPr>
              <a:t>Register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49" name="Google Shape;149;g137eabd8132_4_86"/>
          <p:cNvSpPr txBox="1"/>
          <p:nvPr>
            <p:ph idx="1" type="body"/>
          </p:nvPr>
        </p:nvSpPr>
        <p:spPr>
          <a:xfrm>
            <a:off x="6343225" y="2781300"/>
            <a:ext cx="2352600" cy="53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</a:rPr>
              <a:t>Waiting for email reply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50" name="Google Shape;150;g137eabd8132_4_86"/>
          <p:cNvSpPr txBox="1"/>
          <p:nvPr>
            <p:ph idx="1" type="body"/>
          </p:nvPr>
        </p:nvSpPr>
        <p:spPr>
          <a:xfrm>
            <a:off x="3915075" y="2832200"/>
            <a:ext cx="738900" cy="53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</a:rPr>
              <a:t>Ballot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51" name="Google Shape;151;g137eabd8132_4_86"/>
          <p:cNvSpPr txBox="1"/>
          <p:nvPr>
            <p:ph idx="1" type="body"/>
          </p:nvPr>
        </p:nvSpPr>
        <p:spPr>
          <a:xfrm>
            <a:off x="390600" y="3317175"/>
            <a:ext cx="21363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No waitlist</a:t>
            </a:r>
            <a:endParaRPr sz="1200"/>
          </a:p>
        </p:txBody>
      </p:sp>
      <p:sp>
        <p:nvSpPr>
          <p:cNvPr id="152" name="Google Shape;152;g137eabd8132_4_86"/>
          <p:cNvSpPr txBox="1"/>
          <p:nvPr>
            <p:ph idx="1" type="body"/>
          </p:nvPr>
        </p:nvSpPr>
        <p:spPr>
          <a:xfrm>
            <a:off x="3054075" y="3362600"/>
            <a:ext cx="24609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990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No Schedule for ballot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2990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3 year lease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2990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No priority given based on address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g137eabd8132_4_86"/>
          <p:cNvSpPr txBox="1"/>
          <p:nvPr>
            <p:ph idx="1" type="body"/>
          </p:nvPr>
        </p:nvSpPr>
        <p:spPr>
          <a:xfrm>
            <a:off x="6289075" y="3341525"/>
            <a:ext cx="24609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takes up to three months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37eabd8132_4_120"/>
          <p:cNvPicPr preferRelativeResize="0"/>
          <p:nvPr/>
        </p:nvPicPr>
        <p:blipFill rotWithShape="1">
          <a:blip r:embed="rId3">
            <a:alphaModFix/>
          </a:blip>
          <a:srcRect b="9206" l="11380" r="17404" t="28627"/>
          <a:stretch/>
        </p:blipFill>
        <p:spPr>
          <a:xfrm>
            <a:off x="120563" y="1159375"/>
            <a:ext cx="4883825" cy="319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37eabd8132_4_1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What is the current problem?</a:t>
            </a:r>
            <a:endParaRPr/>
          </a:p>
        </p:txBody>
      </p:sp>
      <p:pic>
        <p:nvPicPr>
          <p:cNvPr id="160" name="Google Shape;160;g137eabd8132_4_120"/>
          <p:cNvPicPr preferRelativeResize="0"/>
          <p:nvPr/>
        </p:nvPicPr>
        <p:blipFill rotWithShape="1">
          <a:blip r:embed="rId4">
            <a:alphaModFix/>
          </a:blip>
          <a:srcRect b="28730" l="14929" r="39091" t="31138"/>
          <a:stretch/>
        </p:blipFill>
        <p:spPr>
          <a:xfrm>
            <a:off x="5524525" y="1159375"/>
            <a:ext cx="2751549" cy="29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37eabd8132_4_120"/>
          <p:cNvPicPr preferRelativeResize="0"/>
          <p:nvPr/>
        </p:nvPicPr>
        <p:blipFill rotWithShape="1">
          <a:blip r:embed="rId5">
            <a:alphaModFix/>
          </a:blip>
          <a:srcRect b="13764" l="38321" r="38623" t="50549"/>
          <a:stretch/>
        </p:blipFill>
        <p:spPr>
          <a:xfrm rot="211781">
            <a:off x="4753478" y="2304165"/>
            <a:ext cx="2312149" cy="268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37eabd8132_4_120"/>
          <p:cNvPicPr preferRelativeResize="0"/>
          <p:nvPr/>
        </p:nvPicPr>
        <p:blipFill rotWithShape="1">
          <a:blip r:embed="rId6">
            <a:alphaModFix/>
          </a:blip>
          <a:srcRect b="26060" l="15646" r="48507" t="36481"/>
          <a:stretch/>
        </p:blipFill>
        <p:spPr>
          <a:xfrm rot="-383511">
            <a:off x="637003" y="200189"/>
            <a:ext cx="3328394" cy="260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37eabd8132_4_120"/>
          <p:cNvPicPr preferRelativeResize="0"/>
          <p:nvPr/>
        </p:nvPicPr>
        <p:blipFill rotWithShape="1">
          <a:blip r:embed="rId7">
            <a:alphaModFix/>
          </a:blip>
          <a:srcRect b="14422" l="15431" r="38587" t="44027"/>
          <a:stretch/>
        </p:blipFill>
        <p:spPr>
          <a:xfrm rot="1294100">
            <a:off x="5939350" y="410988"/>
            <a:ext cx="3153424" cy="21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Our Solution</a:t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For </a:t>
            </a:r>
            <a:r>
              <a:rPr lang="en-US" sz="2400">
                <a:solidFill>
                  <a:srgbClr val="008F00"/>
                </a:solidFill>
              </a:rPr>
              <a:t>gardeners</a:t>
            </a:r>
            <a:r>
              <a:rPr lang="en-US" sz="2400"/>
              <a:t> </a:t>
            </a:r>
            <a:r>
              <a:rPr lang="en-US" sz="2400"/>
              <a:t>who </a:t>
            </a:r>
            <a:r>
              <a:rPr lang="en-US" sz="2400">
                <a:solidFill>
                  <a:srgbClr val="008F00"/>
                </a:solidFill>
              </a:rPr>
              <a:t>want to garden but don’t have the space,</a:t>
            </a:r>
            <a:r>
              <a:rPr lang="en-US" sz="2400"/>
              <a:t> </a:t>
            </a:r>
            <a:r>
              <a:rPr lang="en-US" sz="2400"/>
              <a:t>the </a:t>
            </a:r>
            <a:r>
              <a:rPr lang="en-US" sz="2400">
                <a:solidFill>
                  <a:srgbClr val="008F00"/>
                </a:solidFill>
              </a:rPr>
              <a:t>Green Gardens</a:t>
            </a:r>
            <a:r>
              <a:rPr lang="en-US" sz="2400"/>
              <a:t> </a:t>
            </a:r>
            <a:r>
              <a:rPr lang="en-US" sz="2400"/>
              <a:t>is a </a:t>
            </a:r>
            <a:r>
              <a:rPr lang="en-US" sz="2400">
                <a:solidFill>
                  <a:srgbClr val="008F00"/>
                </a:solidFill>
              </a:rPr>
              <a:t>management system</a:t>
            </a:r>
            <a:r>
              <a:rPr lang="en-US" sz="2400"/>
              <a:t> </a:t>
            </a:r>
            <a:r>
              <a:rPr lang="en-US" sz="2400"/>
              <a:t>that </a:t>
            </a:r>
            <a:r>
              <a:rPr lang="en-US" sz="2400">
                <a:solidFill>
                  <a:srgbClr val="008F00"/>
                </a:solidFill>
              </a:rPr>
              <a:t>makes it easy to discover and track plots</a:t>
            </a:r>
            <a:r>
              <a:rPr lang="en-US" sz="2400"/>
              <a:t>.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Our project community</a:t>
            </a:r>
            <a:endParaRPr/>
          </a:p>
        </p:txBody>
      </p:sp>
      <p:sp>
        <p:nvSpPr>
          <p:cNvPr id="175" name="Google Shape;175;p7"/>
          <p:cNvSpPr/>
          <p:nvPr/>
        </p:nvSpPr>
        <p:spPr>
          <a:xfrm>
            <a:off x="892650" y="3464673"/>
            <a:ext cx="1132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Parks</a:t>
            </a: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6813950" y="1321850"/>
            <a:ext cx="17739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527" y="1440935"/>
            <a:ext cx="1274400" cy="147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1776" y="1441076"/>
            <a:ext cx="1274400" cy="147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49" y="1268025"/>
            <a:ext cx="1660200" cy="166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6">
            <a:alphaModFix/>
          </a:blip>
          <a:srcRect b="17533" l="22479" r="22545" t="4506"/>
          <a:stretch/>
        </p:blipFill>
        <p:spPr>
          <a:xfrm>
            <a:off x="2920637" y="1358800"/>
            <a:ext cx="1475676" cy="15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/>
          <p:nvPr/>
        </p:nvSpPr>
        <p:spPr>
          <a:xfrm>
            <a:off x="3092388" y="3464673"/>
            <a:ext cx="1132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Gardens</a:t>
            </a:r>
            <a:endParaRPr/>
          </a:p>
        </p:txBody>
      </p:sp>
      <p:sp>
        <p:nvSpPr>
          <p:cNvPr id="182" name="Google Shape;182;p7"/>
          <p:cNvSpPr/>
          <p:nvPr/>
        </p:nvSpPr>
        <p:spPr>
          <a:xfrm>
            <a:off x="5120429" y="3529250"/>
            <a:ext cx="1475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Singaporean Gardeners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7201775" y="3529250"/>
            <a:ext cx="14757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Singaporean homeowners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gardens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g137eabd8132_4_147"/>
          <p:cNvCxnSpPr/>
          <p:nvPr/>
        </p:nvCxnSpPr>
        <p:spPr>
          <a:xfrm>
            <a:off x="433425" y="32670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g137eabd8132_4_147"/>
          <p:cNvCxnSpPr/>
          <p:nvPr/>
        </p:nvCxnSpPr>
        <p:spPr>
          <a:xfrm>
            <a:off x="4941300" y="32670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g137eabd8132_4_147"/>
          <p:cNvSpPr txBox="1"/>
          <p:nvPr>
            <p:ph idx="4294967295" type="body"/>
          </p:nvPr>
        </p:nvSpPr>
        <p:spPr>
          <a:xfrm>
            <a:off x="318850" y="3314700"/>
            <a:ext cx="2034000" cy="53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</a:rPr>
              <a:t>Ease of Access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191" name="Google Shape;191;g137eabd8132_4_147"/>
          <p:cNvSpPr txBox="1"/>
          <p:nvPr>
            <p:ph idx="4294967295" type="body"/>
          </p:nvPr>
        </p:nvSpPr>
        <p:spPr>
          <a:xfrm>
            <a:off x="318848" y="3770850"/>
            <a:ext cx="26121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We want to make accessing gardens easier.</a:t>
            </a:r>
            <a:endParaRPr sz="1200"/>
          </a:p>
        </p:txBody>
      </p:sp>
      <p:sp>
        <p:nvSpPr>
          <p:cNvPr id="192" name="Google Shape;192;g137eabd8132_4_147"/>
          <p:cNvSpPr txBox="1"/>
          <p:nvPr>
            <p:ph idx="4294967295" type="body"/>
          </p:nvPr>
        </p:nvSpPr>
        <p:spPr>
          <a:xfrm>
            <a:off x="3072650" y="3314700"/>
            <a:ext cx="1694100" cy="53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</a:rPr>
              <a:t>Public Market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193" name="Google Shape;193;g137eabd8132_4_147"/>
          <p:cNvSpPr txBox="1"/>
          <p:nvPr>
            <p:ph idx="4294967295" type="body"/>
          </p:nvPr>
        </p:nvSpPr>
        <p:spPr>
          <a:xfrm>
            <a:off x="3072650" y="3770850"/>
            <a:ext cx="24609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We want to make a public market for garden plots.</a:t>
            </a:r>
            <a:endParaRPr sz="1200"/>
          </a:p>
        </p:txBody>
      </p:sp>
      <p:sp>
        <p:nvSpPr>
          <p:cNvPr id="194" name="Google Shape;194;g137eabd8132_4_147"/>
          <p:cNvSpPr txBox="1"/>
          <p:nvPr>
            <p:ph idx="4294967295"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hope to achieve </a:t>
            </a:r>
            <a:endParaRPr/>
          </a:p>
        </p:txBody>
      </p:sp>
      <p:pic>
        <p:nvPicPr>
          <p:cNvPr id="195" name="Google Shape;195;g137eabd8132_4_147"/>
          <p:cNvPicPr preferRelativeResize="0"/>
          <p:nvPr/>
        </p:nvPicPr>
        <p:blipFill rotWithShape="1">
          <a:blip r:embed="rId3">
            <a:alphaModFix/>
          </a:blip>
          <a:srcRect b="12935" l="2504" r="39914" t="41739"/>
          <a:stretch/>
        </p:blipFill>
        <p:spPr>
          <a:xfrm>
            <a:off x="5843625" y="1461025"/>
            <a:ext cx="2362849" cy="18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37eabd8132_4_147"/>
          <p:cNvPicPr preferRelativeResize="0"/>
          <p:nvPr/>
        </p:nvPicPr>
        <p:blipFill rotWithShape="1">
          <a:blip r:embed="rId4">
            <a:alphaModFix/>
          </a:blip>
          <a:srcRect b="24307" l="3009" r="36680" t="21903"/>
          <a:stretch/>
        </p:blipFill>
        <p:spPr>
          <a:xfrm>
            <a:off x="3170650" y="1438825"/>
            <a:ext cx="2362849" cy="18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37eabd8132_4_147"/>
          <p:cNvPicPr preferRelativeResize="0"/>
          <p:nvPr/>
        </p:nvPicPr>
        <p:blipFill rotWithShape="1">
          <a:blip r:embed="rId5">
            <a:alphaModFix/>
          </a:blip>
          <a:srcRect b="24529" l="1949" r="38794" t="17955"/>
          <a:stretch/>
        </p:blipFill>
        <p:spPr>
          <a:xfrm>
            <a:off x="427450" y="1461025"/>
            <a:ext cx="2362849" cy="17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7eabd8132_4_147"/>
          <p:cNvSpPr txBox="1"/>
          <p:nvPr>
            <p:ph idx="4294967295" type="body"/>
          </p:nvPr>
        </p:nvSpPr>
        <p:spPr>
          <a:xfrm>
            <a:off x="5739650" y="3314700"/>
            <a:ext cx="1872900" cy="53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335">
                <a:solidFill>
                  <a:schemeClr val="accent5"/>
                </a:solidFill>
              </a:rPr>
              <a:t>Resilient</a:t>
            </a:r>
            <a:r>
              <a:rPr b="1" lang="en-US" sz="2335">
                <a:solidFill>
                  <a:schemeClr val="accent5"/>
                </a:solidFill>
              </a:rPr>
              <a:t> Future</a:t>
            </a:r>
            <a:endParaRPr b="1" sz="2335">
              <a:solidFill>
                <a:schemeClr val="accent5"/>
              </a:solidFill>
            </a:endParaRPr>
          </a:p>
        </p:txBody>
      </p:sp>
      <p:sp>
        <p:nvSpPr>
          <p:cNvPr id="199" name="Google Shape;199;g137eabd8132_4_147"/>
          <p:cNvSpPr txBox="1"/>
          <p:nvPr>
            <p:ph idx="4294967295" type="body"/>
          </p:nvPr>
        </p:nvSpPr>
        <p:spPr>
          <a:xfrm>
            <a:off x="5739650" y="3770850"/>
            <a:ext cx="24609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We want people to get actively involved in growing their own food.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Low Kheng Hian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0x010100D98AAC2AB49C3E44AE1ABFDE4575C6F1</vt:lpwstr>
  </property>
  <property fmtid="{D5CDD505-2E9C-101B-9397-08002B2CF9AE}" pid="3" name="MSIP_Label_dd7aeb4d-f421-48c2-a20e-7b6cd62b5b82_Enabled">
    <vt:lpwstr>true</vt:lpwstr>
  </property>
  <property fmtid="{D5CDD505-2E9C-101B-9397-08002B2CF9AE}" pid="4" name="MSIP_Label_dd7aeb4d-f421-48c2-a20e-7b6cd62b5b82_SetDate">
    <vt:lpwstr>2020-11-30T04:37:27Z</vt:lpwstr>
  </property>
  <property fmtid="{D5CDD505-2E9C-101B-9397-08002B2CF9AE}" pid="5" name="MSIP_Label_dd7aeb4d-f421-48c2-a20e-7b6cd62b5b82_Method">
    <vt:lpwstr>Privileged</vt:lpwstr>
  </property>
  <property fmtid="{D5CDD505-2E9C-101B-9397-08002B2CF9AE}" pid="6" name="MSIP_Label_dd7aeb4d-f421-48c2-a20e-7b6cd62b5b82_Name">
    <vt:lpwstr>dd7aeb4d-f421-48c2-a20e-7b6cd62b5b82</vt:lpwstr>
  </property>
  <property fmtid="{D5CDD505-2E9C-101B-9397-08002B2CF9AE}" pid="7" name="MSIP_Label_dd7aeb4d-f421-48c2-a20e-7b6cd62b5b82_SiteId">
    <vt:lpwstr>cba9e115-3016-4462-a1ab-a565cba0cdf1</vt:lpwstr>
  </property>
  <property fmtid="{D5CDD505-2E9C-101B-9397-08002B2CF9AE}" pid="8" name="MSIP_Label_dd7aeb4d-f421-48c2-a20e-7b6cd62b5b82_ActionId">
    <vt:lpwstr>86fffb96-d8cf-4c5d-b760-ee2a661850fe</vt:lpwstr>
  </property>
  <property fmtid="{D5CDD505-2E9C-101B-9397-08002B2CF9AE}" pid="9" name="MSIP_Label_dd7aeb4d-f421-48c2-a20e-7b6cd62b5b82_ContentBits">
    <vt:lpwstr>1</vt:lpwstr>
  </property>
</Properties>
</file>